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39" r:id="rId2"/>
    <p:sldId id="337" r:id="rId3"/>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073F24-A7B3-4693-8A06-7FAADF5B682E}" v="3" dt="2023-11-06T08:27:03.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153BDEC-9010-47B6-8612-CF8F95F5132E}" type="datetimeFigureOut">
              <a:rPr lang="sv-SE" smtClean="0"/>
              <a:t>2023-11-06</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8C0E797-A9DD-4A08-B347-CC189B817B6F}" type="slidenum">
              <a:rPr lang="sv-SE" smtClean="0"/>
              <a:t>‹#›</a:t>
            </a:fld>
            <a:endParaRPr lang="sv-SE"/>
          </a:p>
        </p:txBody>
      </p:sp>
    </p:spTree>
    <p:extLst>
      <p:ext uri="{BB962C8B-B14F-4D97-AF65-F5344CB8AC3E}">
        <p14:creationId xmlns:p14="http://schemas.microsoft.com/office/powerpoint/2010/main" val="605482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5DAB60-E1A2-58A9-AEC3-0084740445D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984A7A6-24F1-08E9-7B4D-E73BFBE969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9C891C8-178D-94A2-4556-0FF896E72F3A}"/>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5" name="Platshållare för sidfot 4">
            <a:extLst>
              <a:ext uri="{FF2B5EF4-FFF2-40B4-BE49-F238E27FC236}">
                <a16:creationId xmlns:a16="http://schemas.microsoft.com/office/drawing/2014/main" id="{8E492E47-BD7D-4D5C-972A-FD08D48238D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451143C-B42E-D7B5-1349-DBAD60643CA2}"/>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784006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7F0DB5-33CE-ADE9-964D-9D06BF44B11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7934699-BE16-F4F5-81F2-59A0A6E96FF6}"/>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7C64FAF-30BB-9A5F-9414-D4D086BB84C9}"/>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5" name="Platshållare för sidfot 4">
            <a:extLst>
              <a:ext uri="{FF2B5EF4-FFF2-40B4-BE49-F238E27FC236}">
                <a16:creationId xmlns:a16="http://schemas.microsoft.com/office/drawing/2014/main" id="{FE12D99D-EE2C-9F65-F99D-F715D7BB37F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0112A19-4FA2-40D0-109D-3DB7941CE14B}"/>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2458429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98C018F-F2C6-3E2A-CE09-E8C2D0C5CB2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8AF28D9-5886-DF95-8FF3-5DDA2BD8F47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37948A9-75D1-A4D8-519F-6E913A288CE7}"/>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5" name="Platshållare för sidfot 4">
            <a:extLst>
              <a:ext uri="{FF2B5EF4-FFF2-40B4-BE49-F238E27FC236}">
                <a16:creationId xmlns:a16="http://schemas.microsoft.com/office/drawing/2014/main" id="{FC4C33D4-6254-9C7A-C7DD-CAF33C3C99C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043A05D-F51E-7B5E-1B71-85AE3B5751B9}"/>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372761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7899C0-D9FE-8947-14A0-26F80ABBED2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DD83EF6-2EF5-EFF7-C565-19493773947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C989047-7122-B4C2-5BC8-5A8BE8B5934F}"/>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5" name="Platshållare för sidfot 4">
            <a:extLst>
              <a:ext uri="{FF2B5EF4-FFF2-40B4-BE49-F238E27FC236}">
                <a16:creationId xmlns:a16="http://schemas.microsoft.com/office/drawing/2014/main" id="{2F55501B-F15C-E989-10CB-DF3115DDE3D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A46D2F1-FD64-60EB-42EB-03012EB28E3E}"/>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38378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3AC501-F924-DE03-8730-EB33556A44C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FA665DE-C730-C124-340F-00AFD0A835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C212F2B-264F-E240-8235-10D319BA2F50}"/>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5" name="Platshållare för sidfot 4">
            <a:extLst>
              <a:ext uri="{FF2B5EF4-FFF2-40B4-BE49-F238E27FC236}">
                <a16:creationId xmlns:a16="http://schemas.microsoft.com/office/drawing/2014/main" id="{2EEA7D73-3016-D2FF-99F8-F22564FFFC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2EAC56A-0885-52A6-4B44-094BFA0F8940}"/>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83146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16A4D-D4CD-E9D4-862E-7E05C15C552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3D43903-2F59-0855-79C4-80A51506636B}"/>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5971367-8F16-D7E0-23EF-D3185F71399A}"/>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022CFCA-71CE-AFF5-7A4E-9A27314E036D}"/>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6" name="Platshållare för sidfot 5">
            <a:extLst>
              <a:ext uri="{FF2B5EF4-FFF2-40B4-BE49-F238E27FC236}">
                <a16:creationId xmlns:a16="http://schemas.microsoft.com/office/drawing/2014/main" id="{F6AD9A3A-EBF1-C309-EC18-7CFD7143D01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D9F543C-E11F-7ADB-A723-36B0A642DDF1}"/>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229230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973ED5-B890-A586-25DF-D7284711AE8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0C4D980-3AD2-72CD-02DA-7285EC6776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B302D1B-843B-6BC5-7AE5-0E95681A417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028EF3A-7C8A-65A4-A190-5637A5A019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0E8B9C5-275F-694D-84DD-225AB8F07A4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425F6D90-EF85-18FC-9391-AE098AD3D653}"/>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8" name="Platshållare för sidfot 7">
            <a:extLst>
              <a:ext uri="{FF2B5EF4-FFF2-40B4-BE49-F238E27FC236}">
                <a16:creationId xmlns:a16="http://schemas.microsoft.com/office/drawing/2014/main" id="{BD972C29-CBE2-569D-861F-88A5C454619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7709DF3E-3EF7-6CA5-CAD8-2D75C84BEF1C}"/>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28141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B43D98-BBC5-9D65-25C9-D363DD9C6D0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5E65F1F-FAF5-05EC-8243-17053953064E}"/>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4" name="Platshållare för sidfot 3">
            <a:extLst>
              <a:ext uri="{FF2B5EF4-FFF2-40B4-BE49-F238E27FC236}">
                <a16:creationId xmlns:a16="http://schemas.microsoft.com/office/drawing/2014/main" id="{D2240209-EDC3-0948-009A-BBC4070D80E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73B3783-B37F-45DB-0519-2BD75D43C001}"/>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112366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88C30AA-CE53-B7C1-4C66-E6D5115E70A1}"/>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3" name="Platshållare för sidfot 2">
            <a:extLst>
              <a:ext uri="{FF2B5EF4-FFF2-40B4-BE49-F238E27FC236}">
                <a16:creationId xmlns:a16="http://schemas.microsoft.com/office/drawing/2014/main" id="{056B33ED-1346-8003-7D8C-B6747DC5ECE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94B59F2-C6B8-2BED-5AED-515AA48B0666}"/>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161279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E32D5A-ECF4-BEB6-CC57-FF761FDB08F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F564C8E-B3FF-0D08-0C00-74E670D5E2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B82B873-0DEF-5D49-2C61-BF59A934D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904B840-0BD0-E176-A4F7-DF977CC6FD9B}"/>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6" name="Platshållare för sidfot 5">
            <a:extLst>
              <a:ext uri="{FF2B5EF4-FFF2-40B4-BE49-F238E27FC236}">
                <a16:creationId xmlns:a16="http://schemas.microsoft.com/office/drawing/2014/main" id="{DFAF4738-A62E-27D1-651C-0CF1DE89DA9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1FFE16D-242A-5596-75A4-65283BFA89C4}"/>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363673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9D30D3-4880-7044-0EA8-0465D08E812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B271D1E-BD83-00C5-BB65-16223E71B7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FE491404-B872-52C5-3F34-D75574109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3594BBB-5777-F8D9-791E-E4AD99A2BF39}"/>
              </a:ext>
            </a:extLst>
          </p:cNvPr>
          <p:cNvSpPr>
            <a:spLocks noGrp="1"/>
          </p:cNvSpPr>
          <p:nvPr>
            <p:ph type="dt" sz="half" idx="10"/>
          </p:nvPr>
        </p:nvSpPr>
        <p:spPr/>
        <p:txBody>
          <a:bodyPr/>
          <a:lstStyle/>
          <a:p>
            <a:fld id="{85EF8E16-1060-49B6-934D-4DB73EF2C3F8}" type="datetimeFigureOut">
              <a:rPr lang="sv-SE" smtClean="0"/>
              <a:t>2023-11-06</a:t>
            </a:fld>
            <a:endParaRPr lang="sv-SE"/>
          </a:p>
        </p:txBody>
      </p:sp>
      <p:sp>
        <p:nvSpPr>
          <p:cNvPr id="6" name="Platshållare för sidfot 5">
            <a:extLst>
              <a:ext uri="{FF2B5EF4-FFF2-40B4-BE49-F238E27FC236}">
                <a16:creationId xmlns:a16="http://schemas.microsoft.com/office/drawing/2014/main" id="{A2C53841-6756-6F1C-ADE3-926C349FC04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04CB9B4-C1C0-B050-6811-449C1D35403B}"/>
              </a:ext>
            </a:extLst>
          </p:cNvPr>
          <p:cNvSpPr>
            <a:spLocks noGrp="1"/>
          </p:cNvSpPr>
          <p:nvPr>
            <p:ph type="sldNum" sz="quarter" idx="12"/>
          </p:nvPr>
        </p:nvSpPr>
        <p:spPr/>
        <p:txBody>
          <a:bodyPr/>
          <a:lstStyle/>
          <a:p>
            <a:fld id="{1D50CFBF-792B-4F27-9E9A-27EE2BD7F289}" type="slidenum">
              <a:rPr lang="sv-SE" smtClean="0"/>
              <a:t>‹#›</a:t>
            </a:fld>
            <a:endParaRPr lang="sv-SE"/>
          </a:p>
        </p:txBody>
      </p:sp>
    </p:spTree>
    <p:extLst>
      <p:ext uri="{BB962C8B-B14F-4D97-AF65-F5344CB8AC3E}">
        <p14:creationId xmlns:p14="http://schemas.microsoft.com/office/powerpoint/2010/main" val="318647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F0013FE-BC37-DBE1-EB1D-01E15D2548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66F42F0-C398-3E6E-6F2E-FB95B6AE7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03B4E2D-9137-63BF-2CF1-01008F4783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F8E16-1060-49B6-934D-4DB73EF2C3F8}" type="datetimeFigureOut">
              <a:rPr lang="sv-SE" smtClean="0"/>
              <a:t>2023-11-06</a:t>
            </a:fld>
            <a:endParaRPr lang="sv-SE"/>
          </a:p>
        </p:txBody>
      </p:sp>
      <p:sp>
        <p:nvSpPr>
          <p:cNvPr id="5" name="Platshållare för sidfot 4">
            <a:extLst>
              <a:ext uri="{FF2B5EF4-FFF2-40B4-BE49-F238E27FC236}">
                <a16:creationId xmlns:a16="http://schemas.microsoft.com/office/drawing/2014/main" id="{70D2BE55-2721-AD38-4B39-44CF450F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D8824A8B-B61E-498E-2970-22243B07C5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CFBF-792B-4F27-9E9A-27EE2BD7F289}" type="slidenum">
              <a:rPr lang="sv-SE" smtClean="0"/>
              <a:t>‹#›</a:t>
            </a:fld>
            <a:endParaRPr lang="sv-SE"/>
          </a:p>
        </p:txBody>
      </p:sp>
    </p:spTree>
    <p:extLst>
      <p:ext uri="{BB962C8B-B14F-4D97-AF65-F5344CB8AC3E}">
        <p14:creationId xmlns:p14="http://schemas.microsoft.com/office/powerpoint/2010/main" val="324025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BC529F-5986-1C69-D3C4-7CFEAE7FD642}"/>
              </a:ext>
            </a:extLst>
          </p:cNvPr>
          <p:cNvSpPr>
            <a:spLocks noGrp="1"/>
          </p:cNvSpPr>
          <p:nvPr>
            <p:ph type="title"/>
          </p:nvPr>
        </p:nvSpPr>
        <p:spPr>
          <a:xfrm>
            <a:off x="838200" y="365125"/>
            <a:ext cx="10515600" cy="996315"/>
          </a:xfrm>
        </p:spPr>
        <p:txBody>
          <a:bodyPr/>
          <a:lstStyle/>
          <a:p>
            <a:pPr algn="ctr"/>
            <a:r>
              <a:rPr lang="sv-SE" b="1" dirty="0"/>
              <a:t>Uppdatering av trepartstabellen</a:t>
            </a:r>
          </a:p>
        </p:txBody>
      </p:sp>
      <p:pic>
        <p:nvPicPr>
          <p:cNvPr id="3" name="Bildobjekt 2" descr="En bild som visar text, skärmbild, Teckensnitt, nummer&#10;&#10;Automatiskt genererad beskrivning">
            <a:extLst>
              <a:ext uri="{FF2B5EF4-FFF2-40B4-BE49-F238E27FC236}">
                <a16:creationId xmlns:a16="http://schemas.microsoft.com/office/drawing/2014/main" id="{F391460A-0127-7FA5-C0EF-93DFF1C0E359}"/>
              </a:ext>
            </a:extLst>
          </p:cNvPr>
          <p:cNvPicPr>
            <a:picLocks noChangeAspect="1"/>
          </p:cNvPicPr>
          <p:nvPr/>
        </p:nvPicPr>
        <p:blipFill>
          <a:blip r:embed="rId2"/>
          <a:stretch>
            <a:fillRect/>
          </a:stretch>
        </p:blipFill>
        <p:spPr>
          <a:xfrm>
            <a:off x="1579894" y="4589971"/>
            <a:ext cx="6367510" cy="1902904"/>
          </a:xfrm>
          <a:prstGeom prst="rect">
            <a:avLst/>
          </a:prstGeom>
        </p:spPr>
      </p:pic>
      <p:pic>
        <p:nvPicPr>
          <p:cNvPr id="11" name="Bildobjekt 10">
            <a:extLst>
              <a:ext uri="{FF2B5EF4-FFF2-40B4-BE49-F238E27FC236}">
                <a16:creationId xmlns:a16="http://schemas.microsoft.com/office/drawing/2014/main" id="{81A1BB37-376A-CA1E-6D79-C483C4EF6F7E}"/>
              </a:ext>
            </a:extLst>
          </p:cNvPr>
          <p:cNvPicPr>
            <a:picLocks noChangeAspect="1"/>
          </p:cNvPicPr>
          <p:nvPr/>
        </p:nvPicPr>
        <p:blipFill>
          <a:blip r:embed="rId3"/>
          <a:stretch>
            <a:fillRect/>
          </a:stretch>
        </p:blipFill>
        <p:spPr>
          <a:xfrm>
            <a:off x="1579894" y="1938195"/>
            <a:ext cx="6367510" cy="1902904"/>
          </a:xfrm>
          <a:prstGeom prst="rect">
            <a:avLst/>
          </a:prstGeom>
        </p:spPr>
      </p:pic>
      <p:sp>
        <p:nvSpPr>
          <p:cNvPr id="12" name="textruta 11">
            <a:extLst>
              <a:ext uri="{FF2B5EF4-FFF2-40B4-BE49-F238E27FC236}">
                <a16:creationId xmlns:a16="http://schemas.microsoft.com/office/drawing/2014/main" id="{FC9414F6-56E9-ED81-47EB-46D0D4F0EA1B}"/>
              </a:ext>
            </a:extLst>
          </p:cNvPr>
          <p:cNvSpPr txBox="1"/>
          <p:nvPr/>
        </p:nvSpPr>
        <p:spPr>
          <a:xfrm>
            <a:off x="1686560" y="1568863"/>
            <a:ext cx="2428240" cy="369332"/>
          </a:xfrm>
          <a:prstGeom prst="rect">
            <a:avLst/>
          </a:prstGeom>
          <a:noFill/>
        </p:spPr>
        <p:txBody>
          <a:bodyPr wrap="square" rtlCol="0">
            <a:spAutoFit/>
          </a:bodyPr>
          <a:lstStyle/>
          <a:p>
            <a:r>
              <a:rPr lang="sv-SE" b="1" dirty="0"/>
              <a:t>Uppdaterad tabell</a:t>
            </a:r>
          </a:p>
        </p:txBody>
      </p:sp>
      <p:sp>
        <p:nvSpPr>
          <p:cNvPr id="13" name="textruta 12">
            <a:extLst>
              <a:ext uri="{FF2B5EF4-FFF2-40B4-BE49-F238E27FC236}">
                <a16:creationId xmlns:a16="http://schemas.microsoft.com/office/drawing/2014/main" id="{C49BC4EB-250E-FAE9-2FEA-95CE11272F78}"/>
              </a:ext>
            </a:extLst>
          </p:cNvPr>
          <p:cNvSpPr txBox="1"/>
          <p:nvPr/>
        </p:nvSpPr>
        <p:spPr>
          <a:xfrm>
            <a:off x="1579894" y="4220639"/>
            <a:ext cx="2428240" cy="369332"/>
          </a:xfrm>
          <a:prstGeom prst="rect">
            <a:avLst/>
          </a:prstGeom>
          <a:noFill/>
        </p:spPr>
        <p:txBody>
          <a:bodyPr wrap="square" rtlCol="0">
            <a:spAutoFit/>
          </a:bodyPr>
          <a:lstStyle/>
          <a:p>
            <a:r>
              <a:rPr lang="sv-SE" b="1" dirty="0"/>
              <a:t>Ursprunglig tabell</a:t>
            </a:r>
          </a:p>
        </p:txBody>
      </p:sp>
    </p:spTree>
    <p:extLst>
      <p:ext uri="{BB962C8B-B14F-4D97-AF65-F5344CB8AC3E}">
        <p14:creationId xmlns:p14="http://schemas.microsoft.com/office/powerpoint/2010/main" val="416064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6EEB94-559C-D087-B81E-BCC2AD8C8B97}"/>
              </a:ext>
            </a:extLst>
          </p:cNvPr>
          <p:cNvSpPr>
            <a:spLocks noGrp="1"/>
          </p:cNvSpPr>
          <p:nvPr>
            <p:ph type="title"/>
          </p:nvPr>
        </p:nvSpPr>
        <p:spPr/>
        <p:txBody>
          <a:bodyPr/>
          <a:lstStyle/>
          <a:p>
            <a:pPr algn="ctr"/>
            <a:r>
              <a:rPr lang="sv-SE" b="1" dirty="0"/>
              <a:t>Räntefaktorn</a:t>
            </a:r>
          </a:p>
        </p:txBody>
      </p:sp>
      <p:sp>
        <p:nvSpPr>
          <p:cNvPr id="3" name="Platshållare för innehåll 2">
            <a:extLst>
              <a:ext uri="{FF2B5EF4-FFF2-40B4-BE49-F238E27FC236}">
                <a16:creationId xmlns:a16="http://schemas.microsoft.com/office/drawing/2014/main" id="{DAE5657D-60D4-6543-04C4-302300F3C92B}"/>
              </a:ext>
            </a:extLst>
          </p:cNvPr>
          <p:cNvSpPr>
            <a:spLocks noGrp="1"/>
          </p:cNvSpPr>
          <p:nvPr>
            <p:ph idx="1"/>
          </p:nvPr>
        </p:nvSpPr>
        <p:spPr/>
        <p:txBody>
          <a:bodyPr>
            <a:normAutofit fontScale="92500" lnSpcReduction="10000"/>
          </a:bodyPr>
          <a:lstStyle/>
          <a:p>
            <a:r>
              <a:rPr lang="sv-SE" dirty="0"/>
              <a:t>Förtydligande om räntefaktorn: </a:t>
            </a:r>
          </a:p>
          <a:p>
            <a:pPr marL="0" indent="0">
              <a:lnSpc>
                <a:spcPct val="107000"/>
              </a:lnSpc>
              <a:spcAft>
                <a:spcPts val="800"/>
              </a:spcAft>
              <a:buNone/>
            </a:pPr>
            <a:r>
              <a:rPr lang="sv-SE" sz="1800" i="1" kern="100" dirty="0">
                <a:latin typeface="Calibri" panose="020F0502020204030204" pitchFamily="34" charset="0"/>
                <a:ea typeface="Calibri" panose="020F0502020204030204" pitchFamily="34" charset="0"/>
                <a:cs typeface="Times New Roman" panose="02020603050405020304" pitchFamily="18" charset="0"/>
              </a:rPr>
              <a:t>	</a:t>
            </a:r>
            <a:r>
              <a:rPr lang="sv-SE" sz="1800" i="1" kern="100" dirty="0">
                <a:effectLst/>
                <a:latin typeface="Calibri" panose="020F0502020204030204" pitchFamily="34" charset="0"/>
                <a:ea typeface="Calibri" panose="020F0502020204030204" pitchFamily="34" charset="0"/>
                <a:cs typeface="Times New Roman" panose="02020603050405020304" pitchFamily="18" charset="0"/>
              </a:rPr>
              <a:t>Fastighetsbranschen är en kapitalintensiv bransch och en stor del av kapitalet är lånat. Därför är 	ränteutvecklingen en viktig faktor i beräkningen av de fastighetsrelaterade kostnaderna. </a:t>
            </a:r>
            <a:r>
              <a:rPr lang="sv-SE" sz="1800" b="1" i="1" kern="100" dirty="0">
                <a:effectLst/>
                <a:latin typeface="Calibri" panose="020F0502020204030204" pitchFamily="34" charset="0"/>
                <a:ea typeface="Calibri" panose="020F0502020204030204" pitchFamily="34" charset="0"/>
                <a:cs typeface="Times New Roman" panose="02020603050405020304" pitchFamily="18" charset="0"/>
              </a:rPr>
              <a:t>Denna ska 	beräknas på samma sätt som övriga kostnader, d.v.s. som kostnadens genomsnittliga procentuella 	utveckling under innevarande år samt de två närmast föregående åren.  </a:t>
            </a:r>
          </a:p>
          <a:p>
            <a:pPr marL="0" indent="0">
              <a:lnSpc>
                <a:spcPct val="107000"/>
              </a:lnSpc>
              <a:spcAft>
                <a:spcPts val="800"/>
              </a:spcAft>
              <a:buNone/>
            </a:pPr>
            <a:r>
              <a:rPr lang="sv-SE" sz="1800" i="1" kern="100" dirty="0">
                <a:effectLst/>
                <a:latin typeface="Calibri" panose="020F0502020204030204" pitchFamily="34" charset="0"/>
                <a:ea typeface="Calibri" panose="020F0502020204030204" pitchFamily="34" charset="0"/>
                <a:cs typeface="Times New Roman" panose="02020603050405020304" pitchFamily="18" charset="0"/>
              </a:rPr>
              <a:t>	Ränteförändringars genomslag på bolagens kapitalkostnader skiljer sig åt beroende på skillnader i 	räntebindningstider. Detta hanteras dels genom trepartsmodellens historiska uppbyggnad, som 	innebär att räntans påverkan fördelas på tre år, dels genom att kapitalkostnadsutvecklingen ska 	baseras på en likaviktad korg av olika riskfria räntor med olika löptider. De räntor som ska användas är 	Riksbankens styrränta samt 2-, 5- och 10-åriga statsobligationsräntor. Eftersom styrräntan har varit 	negativ under delar av den period som är aktuell, kan beräkningen underlättas genom att addera en 	marginal som gör talen positiva.</a:t>
            </a:r>
          </a:p>
          <a:p>
            <a:pPr marL="0" indent="0">
              <a:lnSpc>
                <a:spcPct val="107000"/>
              </a:lnSpc>
              <a:spcAft>
                <a:spcPts val="800"/>
              </a:spcAft>
              <a:buNone/>
            </a:pPr>
            <a:r>
              <a:rPr lang="sv-SE" sz="1800" i="1" kern="100" dirty="0">
                <a:latin typeface="Calibri" panose="020F0502020204030204" pitchFamily="34" charset="0"/>
                <a:ea typeface="Calibri" panose="020F0502020204030204" pitchFamily="34" charset="0"/>
                <a:cs typeface="Times New Roman" panose="02020603050405020304" pitchFamily="18" charset="0"/>
              </a:rPr>
              <a:t>	</a:t>
            </a:r>
            <a:r>
              <a:rPr lang="sv-SE" sz="1800" i="1" kern="100" dirty="0">
                <a:effectLst/>
                <a:latin typeface="Calibri" panose="020F0502020204030204" pitchFamily="34" charset="0"/>
                <a:ea typeface="Calibri" panose="020F0502020204030204" pitchFamily="34" charset="0"/>
                <a:cs typeface="Times New Roman" panose="02020603050405020304" pitchFamily="18" charset="0"/>
              </a:rPr>
              <a:t>Utvecklingen för innevarande år ska baseras på senaste prognos från Riksbanken eller Konjunkturinstitutet.</a:t>
            </a:r>
          </a:p>
          <a:p>
            <a:pPr lvl="1"/>
            <a:endParaRPr lang="sv-SE" dirty="0"/>
          </a:p>
        </p:txBody>
      </p:sp>
    </p:spTree>
    <p:extLst>
      <p:ext uri="{BB962C8B-B14F-4D97-AF65-F5344CB8AC3E}">
        <p14:creationId xmlns:p14="http://schemas.microsoft.com/office/powerpoint/2010/main" val="412227580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49968</TotalTime>
  <Words>189</Words>
  <Application>Microsoft Office PowerPoint</Application>
  <PresentationFormat>Bredbild</PresentationFormat>
  <Paragraphs>8</Paragraphs>
  <Slides>2</Slides>
  <Notes>0</Notes>
  <HiddenSlides>0</HiddenSlides>
  <MMClips>0</MMClips>
  <ScaleCrop>false</ScaleCrop>
  <HeadingPairs>
    <vt:vector size="4" baseType="variant">
      <vt:variant>
        <vt:lpstr>Tema</vt:lpstr>
      </vt:variant>
      <vt:variant>
        <vt:i4>1</vt:i4>
      </vt:variant>
      <vt:variant>
        <vt:lpstr>Bildrubriker</vt:lpstr>
      </vt:variant>
      <vt:variant>
        <vt:i4>2</vt:i4>
      </vt:variant>
    </vt:vector>
  </HeadingPairs>
  <TitlesOfParts>
    <vt:vector size="3" baseType="lpstr">
      <vt:lpstr>Office-tema</vt:lpstr>
      <vt:lpstr>Uppdatering av trepartstabellen</vt:lpstr>
      <vt:lpstr>Räntefaktorn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medlingsfunktion i de årliga hyresförhandlingarna?</dc:title>
  <dc:creator>Tomas Ernhagen</dc:creator>
  <cp:lastModifiedBy>Maria Österlind</cp:lastModifiedBy>
  <cp:revision>80</cp:revision>
  <cp:lastPrinted>2023-05-03T08:56:44Z</cp:lastPrinted>
  <dcterms:created xsi:type="dcterms:W3CDTF">2023-02-09T08:21:33Z</dcterms:created>
  <dcterms:modified xsi:type="dcterms:W3CDTF">2023-11-06T13:21:29Z</dcterms:modified>
</cp:coreProperties>
</file>